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70" r:id="rId4"/>
    <p:sldId id="269" r:id="rId5"/>
    <p:sldId id="267" r:id="rId6"/>
    <p:sldId id="271" r:id="rId7"/>
    <p:sldId id="268" r:id="rId8"/>
    <p:sldId id="263" r:id="rId9"/>
    <p:sldId id="264" r:id="rId10"/>
    <p:sldId id="265" r:id="rId11"/>
    <p:sldId id="266" r:id="rId12"/>
    <p:sldId id="257" r:id="rId13"/>
    <p:sldId id="261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1D3EB-682B-4234-BAF2-029454A27682}" type="datetimeFigureOut">
              <a:rPr lang="el-GR" smtClean="0"/>
              <a:t>15/9/2016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E94CB-ADE2-47BA-A04F-5E4D71714B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5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94CB-ADE2-47BA-A04F-5E4D71714BC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80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94CB-ADE2-47BA-A04F-5E4D71714BCE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80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203848" y="1556792"/>
            <a:ext cx="5614392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792-3FC7-4428-8677-B770C2299727}" type="datetime1">
              <a:rPr lang="el-GR" smtClean="0"/>
              <a:t>15/9/2016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01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8DF2-F7CB-4813-98A3-91A949260BFF}" type="datetime1">
              <a:rPr lang="el-GR" smtClean="0"/>
              <a:t>15/9/2016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782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4CBF-F486-4967-BAE6-1CB2674C8E65}" type="datetime1">
              <a:rPr lang="el-GR" smtClean="0"/>
              <a:t>15/9/2016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86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4F4-09DA-4740-B71A-43EED0305036}" type="datetime1">
              <a:rPr lang="el-GR" smtClean="0"/>
              <a:t>15/9/2016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54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021F-8791-4BE7-B1A3-B387D814434A}" type="datetime1">
              <a:rPr lang="el-GR" smtClean="0"/>
              <a:t>15/9/2016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61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0E52-8334-4101-A0B8-00F99D7A843D}" type="datetime1">
              <a:rPr lang="el-GR" smtClean="0"/>
              <a:t>15/9/2016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2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19C-DB59-43E5-9AC7-6C8E6E566B29}" type="datetime1">
              <a:rPr lang="el-GR" smtClean="0"/>
              <a:t>15/9/2016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15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4DE-E30E-4F69-8DFD-152E83B91E06}" type="datetime1">
              <a:rPr lang="el-GR" smtClean="0"/>
              <a:t>15/9/2016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25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094C-F0D8-456E-82FF-B162CC7A3067}" type="datetime1">
              <a:rPr lang="el-GR" smtClean="0"/>
              <a:t>15/9/2016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66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D36E-DAAD-4678-8454-97F9D7596E67}" type="datetime1">
              <a:rPr lang="el-GR" smtClean="0"/>
              <a:t>15/9/2016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59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CDFC-4EF0-4543-A1B5-1F98E5BE89EB}" type="datetime1">
              <a:rPr lang="el-GR" smtClean="0"/>
              <a:t>15/9/2016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11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060D-9435-4B6A-A456-ED2EDC8BF8C5}" type="datetime1">
              <a:rPr lang="el-GR" smtClean="0"/>
              <a:t>15/9/2016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Έρευνα και καινοτόμος επιχειρηματικότητα: Η νέα προσέγγιση και το ΕΣΠΑ 2014 - 2020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B3BA-AD95-4663-904E-7708430E65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23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3203848" y="1670943"/>
            <a:ext cx="5614392" cy="14700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sz="2000" dirty="0" smtClean="0"/>
              <a:t>Έρευνα και καινοτόμος επιχειρηματικότητα: Η νέα προσέγγιση και το ΕΣΠΑ 2014-2020</a:t>
            </a:r>
            <a:r>
              <a:rPr lang="el-GR" sz="1600" dirty="0" smtClean="0"/>
              <a:t> 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113584249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143000"/>
          </a:xfrm>
        </p:spPr>
        <p:txBody>
          <a:bodyPr>
            <a:normAutofit/>
          </a:bodyPr>
          <a:lstStyle/>
          <a:p>
            <a:pPr lvl="0" fontAlgn="base"/>
            <a:r>
              <a:rPr lang="el-GR" dirty="0" smtClean="0">
                <a:solidFill>
                  <a:schemeClr val="tx2"/>
                </a:solidFill>
              </a:rPr>
              <a:t>Σύνδεση έρευνας – επιχειρηματικότητας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0" y="765888"/>
            <a:ext cx="413995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chemeClr val="tx2"/>
                </a:solidFill>
              </a:rPr>
              <a:t>Προσκλήσεις νέου ΕΣΠΑ 113,4 </a:t>
            </a:r>
            <a:r>
              <a:rPr lang="el-GR" b="1" dirty="0">
                <a:solidFill>
                  <a:schemeClr val="tx2"/>
                </a:solidFill>
              </a:rPr>
              <a:t>εκ. </a:t>
            </a:r>
            <a:r>
              <a:rPr lang="el-GR" b="1" dirty="0" smtClean="0">
                <a:solidFill>
                  <a:schemeClr val="tx2"/>
                </a:solidFill>
              </a:rPr>
              <a:t>€</a:t>
            </a:r>
          </a:p>
          <a:p>
            <a:pPr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Ενίσχυση </a:t>
            </a:r>
            <a:r>
              <a:rPr lang="el-GR" dirty="0">
                <a:solidFill>
                  <a:schemeClr val="tx2"/>
                </a:solidFill>
              </a:rPr>
              <a:t>ερευνητικών υποδομών εθνικής εμβέλειας (</a:t>
            </a:r>
            <a:r>
              <a:rPr lang="el-GR" b="1" dirty="0">
                <a:solidFill>
                  <a:schemeClr val="tx2"/>
                </a:solidFill>
              </a:rPr>
              <a:t>73 εκ. €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endParaRPr lang="en-US" dirty="0" smtClean="0">
              <a:solidFill>
                <a:schemeClr val="tx2"/>
              </a:solidFill>
            </a:endParaRPr>
          </a:p>
          <a:p>
            <a:pPr lvl="0" fontAlgn="base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Ανάπτυξη ερευνητικών </a:t>
            </a:r>
            <a:r>
              <a:rPr lang="el-GR" dirty="0">
                <a:solidFill>
                  <a:schemeClr val="tx2"/>
                </a:solidFill>
              </a:rPr>
              <a:t>και τεχνολογικών φορέων </a:t>
            </a:r>
            <a:r>
              <a:rPr lang="el-GR" dirty="0" smtClean="0">
                <a:solidFill>
                  <a:schemeClr val="tx2"/>
                </a:solidFill>
              </a:rPr>
              <a:t>(</a:t>
            </a:r>
            <a:r>
              <a:rPr lang="el-GR" b="1" dirty="0">
                <a:solidFill>
                  <a:schemeClr val="tx2"/>
                </a:solidFill>
              </a:rPr>
              <a:t>31,86 εκ. €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«</a:t>
            </a:r>
            <a:r>
              <a:rPr lang="el-GR" dirty="0">
                <a:solidFill>
                  <a:schemeClr val="tx2"/>
                </a:solidFill>
              </a:rPr>
              <a:t>Ερευνώ </a:t>
            </a:r>
            <a:r>
              <a:rPr lang="el-GR" dirty="0" smtClean="0">
                <a:solidFill>
                  <a:schemeClr val="tx2"/>
                </a:solidFill>
              </a:rPr>
              <a:t>– </a:t>
            </a:r>
            <a:r>
              <a:rPr lang="el-GR" dirty="0">
                <a:solidFill>
                  <a:schemeClr val="tx2"/>
                </a:solidFill>
              </a:rPr>
              <a:t>Δημιουργώ </a:t>
            </a:r>
            <a:r>
              <a:rPr lang="el-GR" dirty="0" smtClean="0">
                <a:solidFill>
                  <a:schemeClr val="tx2"/>
                </a:solidFill>
              </a:rPr>
              <a:t>– </a:t>
            </a:r>
            <a:r>
              <a:rPr lang="el-GR" dirty="0">
                <a:solidFill>
                  <a:schemeClr val="tx2"/>
                </a:solidFill>
              </a:rPr>
              <a:t>Καινοτομώ</a:t>
            </a:r>
            <a:r>
              <a:rPr lang="el-GR" dirty="0" smtClean="0">
                <a:solidFill>
                  <a:schemeClr val="tx2"/>
                </a:solidFill>
              </a:rPr>
              <a:t>»: συμπράξεις </a:t>
            </a:r>
            <a:r>
              <a:rPr lang="el-GR" dirty="0">
                <a:solidFill>
                  <a:schemeClr val="tx2"/>
                </a:solidFill>
              </a:rPr>
              <a:t>επιχειρήσεων </a:t>
            </a:r>
            <a:r>
              <a:rPr lang="el-GR" dirty="0" smtClean="0">
                <a:solidFill>
                  <a:schemeClr val="tx2"/>
                </a:solidFill>
              </a:rPr>
              <a:t>με </a:t>
            </a:r>
            <a:r>
              <a:rPr lang="el-GR" dirty="0">
                <a:solidFill>
                  <a:schemeClr val="tx2"/>
                </a:solidFill>
              </a:rPr>
              <a:t>ερευνητικούς </a:t>
            </a:r>
            <a:r>
              <a:rPr lang="el-GR" dirty="0" smtClean="0">
                <a:solidFill>
                  <a:schemeClr val="tx2"/>
                </a:solidFill>
              </a:rPr>
              <a:t>φορείς (προδημοσίευση, </a:t>
            </a:r>
            <a:r>
              <a:rPr lang="el-GR" b="1" dirty="0" smtClean="0">
                <a:solidFill>
                  <a:schemeClr val="tx2"/>
                </a:solidFill>
              </a:rPr>
              <a:t>370 </a:t>
            </a:r>
            <a:r>
              <a:rPr lang="el-GR" b="1" dirty="0">
                <a:solidFill>
                  <a:schemeClr val="tx2"/>
                </a:solidFill>
              </a:rPr>
              <a:t>εκ. </a:t>
            </a:r>
            <a:r>
              <a:rPr lang="el-GR" b="1" dirty="0" smtClean="0">
                <a:solidFill>
                  <a:schemeClr val="tx2"/>
                </a:solidFill>
              </a:rPr>
              <a:t>€)</a:t>
            </a:r>
            <a:endParaRPr lang="el-GR" dirty="0">
              <a:solidFill>
                <a:schemeClr val="tx2"/>
              </a:solidFill>
            </a:endParaRPr>
          </a:p>
          <a:p>
            <a:pPr algn="just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32118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l-GR" dirty="0" smtClean="0">
                <a:solidFill>
                  <a:schemeClr val="tx2"/>
                </a:solidFill>
              </a:rPr>
              <a:t>Σύνδεση έρευνας – επιχειρηματικότητας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0" y="765888"/>
            <a:ext cx="413995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chemeClr val="tx2"/>
                </a:solidFill>
              </a:rPr>
              <a:t>Επικείμενες προσκλήσεις ΕΣΠΑ 2014-2020</a:t>
            </a:r>
          </a:p>
          <a:p>
            <a:pPr lvl="0" fontAlgn="base">
              <a:lnSpc>
                <a:spcPct val="20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Χρηματοδότηση ερευνητικών </a:t>
            </a:r>
            <a:r>
              <a:rPr lang="el-GR" dirty="0">
                <a:solidFill>
                  <a:schemeClr val="tx2"/>
                </a:solidFill>
              </a:rPr>
              <a:t>φορέων </a:t>
            </a:r>
            <a:r>
              <a:rPr lang="el-GR" dirty="0" smtClean="0">
                <a:solidFill>
                  <a:schemeClr val="tx2"/>
                </a:solidFill>
              </a:rPr>
              <a:t>για </a:t>
            </a:r>
            <a:r>
              <a:rPr lang="el-GR" dirty="0">
                <a:solidFill>
                  <a:schemeClr val="tx2"/>
                </a:solidFill>
              </a:rPr>
              <a:t>την  ανάπτυξη </a:t>
            </a:r>
            <a:r>
              <a:rPr lang="el-GR" dirty="0" smtClean="0">
                <a:solidFill>
                  <a:schemeClr val="tx2"/>
                </a:solidFill>
              </a:rPr>
              <a:t>εξωστρεφών καινοτομικών </a:t>
            </a:r>
            <a:r>
              <a:rPr lang="el-GR" dirty="0">
                <a:solidFill>
                  <a:schemeClr val="tx2"/>
                </a:solidFill>
              </a:rPr>
              <a:t>προϊόντων </a:t>
            </a:r>
            <a:r>
              <a:rPr lang="el-GR" dirty="0" smtClean="0">
                <a:solidFill>
                  <a:schemeClr val="tx2"/>
                </a:solidFill>
              </a:rPr>
              <a:t>(ΕRANETS, </a:t>
            </a:r>
            <a:r>
              <a:rPr lang="el-GR" b="1" dirty="0" smtClean="0">
                <a:solidFill>
                  <a:schemeClr val="tx2"/>
                </a:solidFill>
              </a:rPr>
              <a:t>16 </a:t>
            </a:r>
            <a:r>
              <a:rPr lang="el-GR" b="1" dirty="0">
                <a:solidFill>
                  <a:schemeClr val="tx2"/>
                </a:solidFill>
              </a:rPr>
              <a:t>εκ. €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</a:p>
          <a:p>
            <a:pPr lvl="0" fontAlgn="base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Διακρατικές συμφωνίες έρευνας </a:t>
            </a:r>
            <a:r>
              <a:rPr lang="el-GR" dirty="0">
                <a:solidFill>
                  <a:schemeClr val="tx2"/>
                </a:solidFill>
              </a:rPr>
              <a:t>και </a:t>
            </a:r>
            <a:r>
              <a:rPr lang="el-GR" dirty="0" smtClean="0">
                <a:solidFill>
                  <a:schemeClr val="tx2"/>
                </a:solidFill>
              </a:rPr>
              <a:t>τεχνολογικής </a:t>
            </a:r>
            <a:r>
              <a:rPr lang="el-GR" dirty="0">
                <a:solidFill>
                  <a:schemeClr val="tx2"/>
                </a:solidFill>
              </a:rPr>
              <a:t>ανάπτυξης </a:t>
            </a:r>
            <a:r>
              <a:rPr lang="el-GR" dirty="0" smtClean="0">
                <a:solidFill>
                  <a:schemeClr val="tx2"/>
                </a:solidFill>
              </a:rPr>
              <a:t>(</a:t>
            </a:r>
            <a:r>
              <a:rPr lang="el-GR" b="1" dirty="0">
                <a:solidFill>
                  <a:schemeClr val="tx2"/>
                </a:solidFill>
              </a:rPr>
              <a:t>50 εκ. €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Χρηματοδότηση </a:t>
            </a:r>
            <a:r>
              <a:rPr lang="el-GR" dirty="0">
                <a:solidFill>
                  <a:schemeClr val="tx2"/>
                </a:solidFill>
              </a:rPr>
              <a:t>ERC </a:t>
            </a:r>
            <a:r>
              <a:rPr lang="el-GR" dirty="0" err="1">
                <a:solidFill>
                  <a:schemeClr val="tx2"/>
                </a:solidFill>
              </a:rPr>
              <a:t>Grant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l-GR" dirty="0" err="1">
                <a:solidFill>
                  <a:schemeClr val="tx2"/>
                </a:solidFill>
              </a:rPr>
              <a:t>Schemes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(</a:t>
            </a:r>
            <a:r>
              <a:rPr lang="el-GR" b="1" dirty="0">
                <a:solidFill>
                  <a:schemeClr val="tx2"/>
                </a:solidFill>
              </a:rPr>
              <a:t>10 εκ. €</a:t>
            </a:r>
            <a:r>
              <a:rPr lang="el-GR" b="1" dirty="0" smtClean="0">
                <a:solidFill>
                  <a:schemeClr val="tx2"/>
                </a:solidFill>
              </a:rPr>
              <a:t>)</a:t>
            </a:r>
          </a:p>
          <a:p>
            <a:pPr lvl="0" fontAlgn="base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Προγράμματα Ε&amp;Τ που προέκυψαν στο πλαίσιο της </a:t>
            </a:r>
            <a:r>
              <a:rPr lang="en-US" dirty="0" smtClean="0">
                <a:solidFill>
                  <a:schemeClr val="tx2"/>
                </a:solidFill>
              </a:rPr>
              <a:t>RIS</a:t>
            </a:r>
            <a:r>
              <a:rPr lang="el-GR" dirty="0" smtClean="0">
                <a:solidFill>
                  <a:schemeClr val="tx2"/>
                </a:solidFill>
              </a:rPr>
              <a:t> (π.χ. υδατοκαλλιέργειες, υλικά, πολιτισμός)</a:t>
            </a:r>
          </a:p>
          <a:p>
            <a:pPr algn="just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77663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Αναπτυξιακός Νόμος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0" y="725844"/>
            <a:ext cx="622818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3001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b="1" dirty="0" smtClean="0">
                <a:solidFill>
                  <a:schemeClr val="tx2"/>
                </a:solidFill>
              </a:rPr>
              <a:t>Νέος Αναπτυξιακός Νόμος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Στήριξη επιχειρήσεων που επενδύουν στην έρευνα και τεχνολογία</a:t>
            </a:r>
          </a:p>
          <a:p>
            <a:pPr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Δημοσίευση της προκήρυξης για τα 4 βασικά καθεστώτα ενίσχυσης στις αρχές Οκτωβρίου </a:t>
            </a:r>
          </a:p>
          <a:p>
            <a:pPr marL="0" indent="0">
              <a:buNone/>
            </a:pP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12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90256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>
                <a:solidFill>
                  <a:schemeClr val="tx2"/>
                </a:solidFill>
              </a:rPr>
              <a:t>Fund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l-GR" dirty="0" err="1" smtClean="0">
                <a:solidFill>
                  <a:schemeClr val="tx2"/>
                </a:solidFill>
              </a:rPr>
              <a:t>of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l-GR" dirty="0" err="1" smtClean="0">
                <a:solidFill>
                  <a:schemeClr val="tx2"/>
                </a:solidFill>
              </a:rPr>
              <a:t>Funds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0" y="765888"/>
            <a:ext cx="687625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Ταμείο Συμμετοχών (</a:t>
            </a:r>
            <a:r>
              <a:rPr lang="en-US" b="1" dirty="0" smtClean="0">
                <a:solidFill>
                  <a:schemeClr val="tx2"/>
                </a:solidFill>
              </a:rPr>
              <a:t>Fund of Funds)</a:t>
            </a:r>
            <a:endParaRPr lang="el-GR" b="1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Συμμετοχή </a:t>
            </a:r>
            <a:r>
              <a:rPr lang="el-GR" dirty="0">
                <a:solidFill>
                  <a:schemeClr val="tx2"/>
                </a:solidFill>
              </a:rPr>
              <a:t>στο μετοχικό </a:t>
            </a:r>
            <a:r>
              <a:rPr lang="el-GR" dirty="0" smtClean="0">
                <a:solidFill>
                  <a:schemeClr val="tx2"/>
                </a:solidFill>
              </a:rPr>
              <a:t>κεφάλαιο </a:t>
            </a:r>
            <a:r>
              <a:rPr lang="el-GR" dirty="0">
                <a:solidFill>
                  <a:schemeClr val="tx2"/>
                </a:solidFill>
              </a:rPr>
              <a:t>επιχειρήσεων</a:t>
            </a:r>
            <a:endParaRPr lang="el-GR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dirty="0" smtClean="0">
                <a:solidFill>
                  <a:schemeClr val="tx2"/>
                </a:solidFill>
              </a:rPr>
              <a:t>Στήριξη σε όλο τον κύκλο ζωής (</a:t>
            </a:r>
            <a:r>
              <a:rPr lang="el-GR" dirty="0">
                <a:solidFill>
                  <a:schemeClr val="tx2"/>
                </a:solidFill>
              </a:rPr>
              <a:t>ίδρυση, ανάπτυξη κτλ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l-GR" dirty="0" smtClean="0">
                <a:solidFill>
                  <a:schemeClr val="tx2"/>
                </a:solidFill>
              </a:rPr>
              <a:t>Ενθάρρυνση ερευνητικών ομάδων για ίδρυση εταιριών </a:t>
            </a:r>
            <a:r>
              <a:rPr lang="el-GR" dirty="0">
                <a:solidFill>
                  <a:schemeClr val="tx2"/>
                </a:solidFill>
              </a:rPr>
              <a:t>που θα αξιοποιούν εμπορικά τα αποτελέσματα της έρευνάς </a:t>
            </a:r>
            <a:r>
              <a:rPr lang="el-GR" dirty="0" smtClean="0">
                <a:solidFill>
                  <a:schemeClr val="tx2"/>
                </a:solidFill>
              </a:rPr>
              <a:t>τους</a:t>
            </a:r>
          </a:p>
          <a:p>
            <a:pPr algn="just">
              <a:lnSpc>
                <a:spcPct val="150000"/>
              </a:lnSpc>
            </a:pPr>
            <a:r>
              <a:rPr lang="el-GR" dirty="0" smtClean="0">
                <a:solidFill>
                  <a:schemeClr val="tx2"/>
                </a:solidFill>
              </a:rPr>
              <a:t>Εμπιστοσύνη </a:t>
            </a:r>
            <a:r>
              <a:rPr lang="el-GR" dirty="0">
                <a:solidFill>
                  <a:schemeClr val="tx2"/>
                </a:solidFill>
              </a:rPr>
              <a:t>στις προοπτικές της ελληνικής </a:t>
            </a:r>
            <a:r>
              <a:rPr lang="el-GR" dirty="0" smtClean="0">
                <a:solidFill>
                  <a:schemeClr val="tx2"/>
                </a:solidFill>
              </a:rPr>
              <a:t>οικονομίας: Συμμετοχή μεταξύ άλλων </a:t>
            </a:r>
            <a:r>
              <a:rPr lang="en-US" dirty="0" smtClean="0">
                <a:solidFill>
                  <a:schemeClr val="tx2"/>
                </a:solidFill>
              </a:rPr>
              <a:t>EIF, EIB</a:t>
            </a:r>
            <a:r>
              <a:rPr lang="el-GR" dirty="0" smtClean="0">
                <a:solidFill>
                  <a:schemeClr val="tx2"/>
                </a:solidFill>
              </a:rPr>
              <a:t> με σημαντικούς πόρους</a:t>
            </a:r>
          </a:p>
          <a:p>
            <a:pPr algn="just">
              <a:lnSpc>
                <a:spcPct val="150000"/>
              </a:lnSpc>
            </a:pPr>
            <a:r>
              <a:rPr lang="el-GR" dirty="0" smtClean="0">
                <a:solidFill>
                  <a:schemeClr val="tx2"/>
                </a:solidFill>
              </a:rPr>
              <a:t>Νέος δημόσιος αναπτυξιακός φορέας (συνένωση και αναβάθμιση ΕΤΕΑΝ/ΤΑΝΕΟ)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11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15416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ΕΣΠΑ 2014 - 2020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6" y="1268760"/>
            <a:ext cx="7109007" cy="4525963"/>
          </a:xfrm>
        </p:spPr>
      </p:pic>
      <p:cxnSp>
        <p:nvCxnSpPr>
          <p:cNvPr id="6" name="Ευθεία γραμμή σύνδεσης 5"/>
          <p:cNvCxnSpPr/>
          <p:nvPr/>
        </p:nvCxnSpPr>
        <p:spPr>
          <a:xfrm flipH="1">
            <a:off x="0" y="725844"/>
            <a:ext cx="673224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23405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ΕΣΠΑ 2014 - 2020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0" y="725844"/>
            <a:ext cx="666023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8712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b="1" dirty="0" smtClean="0">
                <a:solidFill>
                  <a:schemeClr val="tx2"/>
                </a:solidFill>
              </a:rPr>
              <a:t>ΕΣΠΑ 2014 - 2020: Βασικό εργαλείο για </a:t>
            </a:r>
            <a:r>
              <a:rPr lang="el-GR" b="1" dirty="0">
                <a:solidFill>
                  <a:schemeClr val="tx2"/>
                </a:solidFill>
              </a:rPr>
              <a:t>την ανασυγκρότηση της ελληνικής οικονομίας </a:t>
            </a:r>
            <a:endParaRPr lang="el-GR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Άνοιγμα </a:t>
            </a:r>
            <a:r>
              <a:rPr lang="el-GR" dirty="0">
                <a:solidFill>
                  <a:schemeClr val="tx2"/>
                </a:solidFill>
              </a:rPr>
              <a:t>στην </a:t>
            </a:r>
            <a:r>
              <a:rPr lang="el-GR" dirty="0" smtClean="0">
                <a:solidFill>
                  <a:schemeClr val="tx2"/>
                </a:solidFill>
              </a:rPr>
              <a:t>κοινωνία - διάχυση </a:t>
            </a:r>
            <a:r>
              <a:rPr lang="el-GR" dirty="0">
                <a:solidFill>
                  <a:schemeClr val="tx2"/>
                </a:solidFill>
              </a:rPr>
              <a:t>της </a:t>
            </a:r>
            <a:r>
              <a:rPr lang="el-GR" dirty="0" smtClean="0">
                <a:solidFill>
                  <a:schemeClr val="tx2"/>
                </a:solidFill>
              </a:rPr>
              <a:t>πληροφορίας - απόλυτη διαφάνεια</a:t>
            </a:r>
            <a:endParaRPr lang="el-GR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tx2"/>
                </a:solidFill>
              </a:rPr>
              <a:t>Δίκαιη και Βιώσιμη </a:t>
            </a:r>
            <a:r>
              <a:rPr lang="el-GR" dirty="0" smtClean="0">
                <a:solidFill>
                  <a:schemeClr val="tx2"/>
                </a:solidFill>
              </a:rPr>
              <a:t>Ανάπτυξη</a:t>
            </a:r>
            <a:endParaRPr lang="el-GR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tx2"/>
                </a:solidFill>
              </a:rPr>
              <a:t>Αναπτυξιακός και Κοινωνικός Πυλώνας</a:t>
            </a:r>
            <a:endParaRPr lang="el-GR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tx2"/>
                </a:solidFill>
              </a:rPr>
              <a:t>Συντονισμένη αξιοποίηση </a:t>
            </a:r>
            <a:r>
              <a:rPr lang="el-GR" dirty="0">
                <a:solidFill>
                  <a:schemeClr val="tx2"/>
                </a:solidFill>
              </a:rPr>
              <a:t>όλων των διαθέσιμων χρηματοδοτικών εργαλείων </a:t>
            </a:r>
            <a:r>
              <a:rPr lang="el-GR" dirty="0" smtClean="0">
                <a:solidFill>
                  <a:schemeClr val="tx2"/>
                </a:solidFill>
              </a:rPr>
              <a:t>(Αναπτυξιακός Νόμος</a:t>
            </a:r>
            <a:r>
              <a:rPr lang="el-GR" dirty="0">
                <a:solidFill>
                  <a:schemeClr val="tx2"/>
                </a:solidFill>
              </a:rPr>
              <a:t>, </a:t>
            </a:r>
            <a:r>
              <a:rPr lang="el-GR" dirty="0" smtClean="0">
                <a:solidFill>
                  <a:schemeClr val="tx2"/>
                </a:solidFill>
              </a:rPr>
              <a:t>ΠΔΕ)</a:t>
            </a:r>
            <a:endParaRPr lang="el-GR" dirty="0">
              <a:solidFill>
                <a:schemeClr val="tx2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5160093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Πλέγμα δράσεων για ανάσχεση </a:t>
            </a:r>
            <a:r>
              <a:rPr lang="en-US" dirty="0" smtClean="0">
                <a:solidFill>
                  <a:schemeClr val="tx2"/>
                </a:solidFill>
              </a:rPr>
              <a:t>brain drain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-36512" y="765888"/>
            <a:ext cx="392392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75252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buNone/>
            </a:pPr>
            <a:r>
              <a:rPr lang="el-GR" b="1" dirty="0" smtClean="0">
                <a:solidFill>
                  <a:schemeClr val="tx2"/>
                </a:solidFill>
              </a:rPr>
              <a:t>Ανάσχεση της </a:t>
            </a:r>
            <a:r>
              <a:rPr lang="el-GR" b="1" dirty="0">
                <a:solidFill>
                  <a:schemeClr val="tx2"/>
                </a:solidFill>
              </a:rPr>
              <a:t>τάσης φυγής των υψηλά καταρτισμένων </a:t>
            </a:r>
            <a:r>
              <a:rPr lang="el-GR" b="1" dirty="0" smtClean="0">
                <a:solidFill>
                  <a:schemeClr val="tx2"/>
                </a:solidFill>
              </a:rPr>
              <a:t>νέων στο </a:t>
            </a:r>
            <a:r>
              <a:rPr lang="el-GR" b="1" dirty="0">
                <a:solidFill>
                  <a:schemeClr val="tx2"/>
                </a:solidFill>
              </a:rPr>
              <a:t>εξωτερικό (</a:t>
            </a:r>
            <a:r>
              <a:rPr lang="en-US" b="1" dirty="0">
                <a:solidFill>
                  <a:schemeClr val="tx2"/>
                </a:solidFill>
              </a:rPr>
              <a:t>brain drain</a:t>
            </a:r>
            <a:r>
              <a:rPr lang="el-GR" b="1" dirty="0" smtClean="0">
                <a:solidFill>
                  <a:schemeClr val="tx2"/>
                </a:solidFill>
              </a:rPr>
              <a:t>)</a:t>
            </a:r>
          </a:p>
          <a:p>
            <a:pPr fontAlgn="base">
              <a:lnSpc>
                <a:spcPct val="25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Ενίσχυση </a:t>
            </a:r>
            <a:r>
              <a:rPr lang="el-GR" dirty="0">
                <a:solidFill>
                  <a:schemeClr val="tx2"/>
                </a:solidFill>
              </a:rPr>
              <a:t>της νέας, δυναμικής επιχειρηματικότητας </a:t>
            </a:r>
            <a:endParaRPr lang="el-GR" dirty="0" smtClean="0">
              <a:solidFill>
                <a:schemeClr val="tx2"/>
              </a:solidFill>
            </a:endParaRPr>
          </a:p>
          <a:p>
            <a:pPr fontAlgn="base">
              <a:lnSpc>
                <a:spcPct val="250000"/>
              </a:lnSpc>
            </a:pPr>
            <a:r>
              <a:rPr lang="el-GR" dirty="0" smtClean="0">
                <a:solidFill>
                  <a:schemeClr val="tx2"/>
                </a:solidFill>
              </a:rPr>
              <a:t>Ενίσχυση νέων </a:t>
            </a:r>
            <a:r>
              <a:rPr lang="el-GR" dirty="0">
                <a:solidFill>
                  <a:schemeClr val="tx2"/>
                </a:solidFill>
              </a:rPr>
              <a:t>ερευνητών και </a:t>
            </a:r>
            <a:r>
              <a:rPr lang="el-GR" dirty="0" smtClean="0">
                <a:solidFill>
                  <a:schemeClr val="tx2"/>
                </a:solidFill>
              </a:rPr>
              <a:t>ερευνητριών</a:t>
            </a:r>
          </a:p>
          <a:p>
            <a:pPr lvl="0" fontAlgn="base">
              <a:lnSpc>
                <a:spcPct val="250000"/>
              </a:lnSpc>
            </a:pPr>
            <a:r>
              <a:rPr lang="el-GR" dirty="0" smtClean="0">
                <a:solidFill>
                  <a:schemeClr val="tx2"/>
                </a:solidFill>
              </a:rPr>
              <a:t>Σύνδεση της επιχειρηματικότητας με την έρευνα </a:t>
            </a:r>
            <a:endParaRPr lang="el-GR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9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5927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Ενίσχυση </a:t>
            </a:r>
            <a:r>
              <a:rPr lang="el-GR" dirty="0">
                <a:solidFill>
                  <a:schemeClr val="tx2"/>
                </a:solidFill>
              </a:rPr>
              <a:t>της </a:t>
            </a:r>
            <a:r>
              <a:rPr lang="el-GR" dirty="0" smtClean="0">
                <a:solidFill>
                  <a:schemeClr val="tx2"/>
                </a:solidFill>
              </a:rPr>
              <a:t>επιχειρηματικότητας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0" y="765888"/>
            <a:ext cx="47880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buNone/>
            </a:pPr>
            <a:r>
              <a:rPr lang="el-GR" b="1" dirty="0" smtClean="0">
                <a:solidFill>
                  <a:schemeClr val="tx2"/>
                </a:solidFill>
              </a:rPr>
              <a:t>Μητρώο δομών ενεργού στήριξης της νεοφυούς επιχειρηματικότητας (</a:t>
            </a:r>
            <a:r>
              <a:rPr lang="en-US" b="1" dirty="0" smtClean="0">
                <a:solidFill>
                  <a:schemeClr val="tx2"/>
                </a:solidFill>
              </a:rPr>
              <a:t>start-ups)</a:t>
            </a:r>
            <a:endParaRPr lang="el-GR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Ανάπτυξη επιχειρηματικού οικοσυστήματος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Συστηματική καταγραφή των δομών υποστήριξης της νεοφυούς και καινοτόμου επιχειρηματικότητας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Ενσωμάτωση των δομών στη διαδικασία σχεδιασμού και υλοποίησης των συγχρηματοδοτούμενων προγραμμάτων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</a:rPr>
              <a:t>www.startupincubator.gov.gr</a:t>
            </a:r>
            <a:r>
              <a:rPr lang="el-GR" dirty="0">
                <a:solidFill>
                  <a:schemeClr val="tx2"/>
                </a:solidFill>
              </a:rPr>
              <a:t> </a:t>
            </a:r>
          </a:p>
          <a:p>
            <a:pPr algn="just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" name="Θέση υποσέλιδου 2"/>
          <p:cNvSpPr txBox="1">
            <a:spLocks/>
          </p:cNvSpPr>
          <p:nvPr/>
        </p:nvSpPr>
        <p:spPr>
          <a:xfrm>
            <a:off x="251520" y="6356350"/>
            <a:ext cx="8712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52985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Ενίσχυση </a:t>
            </a:r>
            <a:r>
              <a:rPr lang="el-GR" dirty="0">
                <a:solidFill>
                  <a:schemeClr val="tx2"/>
                </a:solidFill>
              </a:rPr>
              <a:t>της </a:t>
            </a:r>
            <a:r>
              <a:rPr lang="el-GR" dirty="0" smtClean="0">
                <a:solidFill>
                  <a:schemeClr val="tx2"/>
                </a:solidFill>
              </a:rPr>
              <a:t>επιχειρηματικότητας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0" y="765888"/>
            <a:ext cx="47880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75252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buNone/>
            </a:pPr>
            <a:r>
              <a:rPr lang="el-GR" b="1" dirty="0" smtClean="0">
                <a:solidFill>
                  <a:schemeClr val="tx2"/>
                </a:solidFill>
              </a:rPr>
              <a:t>Δράσεις ΕΣΠΑ για ενίσχυση της επιχειρηματικότητας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Πολύ  </a:t>
            </a:r>
            <a:r>
              <a:rPr lang="el-GR" dirty="0">
                <a:solidFill>
                  <a:schemeClr val="tx2"/>
                </a:solidFill>
              </a:rPr>
              <a:t>μεγάλο </a:t>
            </a:r>
            <a:r>
              <a:rPr lang="el-GR" dirty="0" smtClean="0">
                <a:solidFill>
                  <a:schemeClr val="tx2"/>
                </a:solidFill>
              </a:rPr>
              <a:t>ενδιαφέρον στον α</a:t>
            </a:r>
            <a:r>
              <a:rPr lang="el-GR" dirty="0">
                <a:solidFill>
                  <a:schemeClr val="tx2"/>
                </a:solidFill>
              </a:rPr>
              <a:t>’ </a:t>
            </a:r>
            <a:r>
              <a:rPr lang="el-GR" dirty="0" smtClean="0">
                <a:solidFill>
                  <a:schemeClr val="tx2"/>
                </a:solidFill>
              </a:rPr>
              <a:t>κύκλο </a:t>
            </a:r>
            <a:r>
              <a:rPr lang="el-GR" dirty="0">
                <a:solidFill>
                  <a:schemeClr val="tx2"/>
                </a:solidFill>
              </a:rPr>
              <a:t>των προσκλήσεων για </a:t>
            </a:r>
            <a:r>
              <a:rPr lang="el-GR" dirty="0" smtClean="0">
                <a:solidFill>
                  <a:schemeClr val="tx2"/>
                </a:solidFill>
              </a:rPr>
              <a:t>τις νεοφυείς </a:t>
            </a:r>
            <a:r>
              <a:rPr lang="el-GR" dirty="0">
                <a:solidFill>
                  <a:schemeClr val="tx2"/>
                </a:solidFill>
              </a:rPr>
              <a:t>επιχειρήσεις και </a:t>
            </a:r>
            <a:r>
              <a:rPr lang="el-GR" dirty="0" smtClean="0">
                <a:solidFill>
                  <a:schemeClr val="tx2"/>
                </a:solidFill>
              </a:rPr>
              <a:t>την </a:t>
            </a:r>
            <a:r>
              <a:rPr lang="el-GR" dirty="0">
                <a:solidFill>
                  <a:schemeClr val="tx2"/>
                </a:solidFill>
              </a:rPr>
              <a:t>αυτοαπασχόληση νέων επιστημόνων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Μέσα Οκτωβρίου ανακοινώνεται ο </a:t>
            </a:r>
            <a:r>
              <a:rPr lang="el-GR" dirty="0">
                <a:solidFill>
                  <a:schemeClr val="tx2"/>
                </a:solidFill>
              </a:rPr>
              <a:t>β’ κύκλος </a:t>
            </a:r>
            <a:endParaRPr lang="el-GR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Δράσεις που ακολουθούν: Δικτύωση </a:t>
            </a:r>
            <a:r>
              <a:rPr lang="el-GR" dirty="0">
                <a:solidFill>
                  <a:schemeClr val="tx2"/>
                </a:solidFill>
              </a:rPr>
              <a:t>επιχειρήσεων (clusters, meta-clusters</a:t>
            </a:r>
            <a:r>
              <a:rPr lang="el-GR" dirty="0" smtClean="0">
                <a:solidFill>
                  <a:schemeClr val="tx2"/>
                </a:solidFill>
              </a:rPr>
              <a:t>), κατοχύρωση ευρεσιτεχνιών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κ.ά.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tx2"/>
                </a:solidFill>
              </a:rPr>
              <a:t>Ισότιμη ένταξη κοινωνικών συνεταιριστικών επιχειρήσεων στο ΕΣΠΑ 2014-2020</a:t>
            </a:r>
            <a:endParaRPr lang="el-GR" b="1" dirty="0" smtClean="0">
              <a:solidFill>
                <a:schemeClr val="tx2"/>
              </a:solidFill>
            </a:endParaRPr>
          </a:p>
          <a:p>
            <a:pPr algn="just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" name="Θέση υποσέλιδου 2"/>
          <p:cNvSpPr txBox="1">
            <a:spLocks/>
          </p:cNvSpPr>
          <p:nvPr/>
        </p:nvSpPr>
        <p:spPr>
          <a:xfrm>
            <a:off x="251520" y="6356350"/>
            <a:ext cx="8712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68910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Ενίσχυση </a:t>
            </a:r>
            <a:r>
              <a:rPr lang="el-GR" dirty="0">
                <a:solidFill>
                  <a:schemeClr val="tx2"/>
                </a:solidFill>
              </a:rPr>
              <a:t>της </a:t>
            </a:r>
            <a:r>
              <a:rPr lang="el-GR" dirty="0" smtClean="0">
                <a:solidFill>
                  <a:schemeClr val="tx2"/>
                </a:solidFill>
              </a:rPr>
              <a:t>έρευνας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0" y="765888"/>
            <a:ext cx="608416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75252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buNone/>
            </a:pPr>
            <a:r>
              <a:rPr lang="el-GR" b="1" dirty="0">
                <a:solidFill>
                  <a:schemeClr val="tx2"/>
                </a:solidFill>
              </a:rPr>
              <a:t>Δράσεις </a:t>
            </a:r>
            <a:r>
              <a:rPr lang="el-GR" b="1" dirty="0" smtClean="0">
                <a:solidFill>
                  <a:schemeClr val="tx2"/>
                </a:solidFill>
              </a:rPr>
              <a:t>ΕΣΠΑ για ενίσχυση της έρευνας</a:t>
            </a:r>
            <a:endParaRPr lang="el-GR" dirty="0" smtClean="0">
              <a:solidFill>
                <a:schemeClr val="tx2"/>
              </a:solidFill>
            </a:endParaRPr>
          </a:p>
          <a:p>
            <a:pPr lvl="0" fontAlgn="base">
              <a:lnSpc>
                <a:spcPct val="20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Υποτροφίες </a:t>
            </a:r>
            <a:r>
              <a:rPr lang="el-GR" dirty="0">
                <a:solidFill>
                  <a:schemeClr val="tx2"/>
                </a:solidFill>
              </a:rPr>
              <a:t>για διδακτορική </a:t>
            </a:r>
            <a:r>
              <a:rPr lang="el-GR" dirty="0" smtClean="0">
                <a:solidFill>
                  <a:schemeClr val="tx2"/>
                </a:solidFill>
              </a:rPr>
              <a:t>και </a:t>
            </a:r>
            <a:r>
              <a:rPr lang="el-GR" dirty="0">
                <a:solidFill>
                  <a:schemeClr val="tx2"/>
                </a:solidFill>
              </a:rPr>
              <a:t>μεταδιδακτορική </a:t>
            </a:r>
            <a:r>
              <a:rPr lang="el-GR" dirty="0" smtClean="0">
                <a:solidFill>
                  <a:schemeClr val="tx2"/>
                </a:solidFill>
              </a:rPr>
              <a:t>έρευνα (</a:t>
            </a:r>
            <a:r>
              <a:rPr lang="el-GR" b="1" dirty="0" smtClean="0">
                <a:solidFill>
                  <a:schemeClr val="tx2"/>
                </a:solidFill>
              </a:rPr>
              <a:t>33,6 </a:t>
            </a:r>
            <a:r>
              <a:rPr lang="el-GR" b="1" dirty="0">
                <a:solidFill>
                  <a:schemeClr val="tx2"/>
                </a:solidFill>
              </a:rPr>
              <a:t>εκ €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Σύσταση </a:t>
            </a:r>
            <a:r>
              <a:rPr lang="el-GR" dirty="0">
                <a:solidFill>
                  <a:schemeClr val="tx2"/>
                </a:solidFill>
              </a:rPr>
              <a:t>ερευνητικών ομάδων από νέους ερευνητές (</a:t>
            </a:r>
            <a:r>
              <a:rPr lang="el-GR" b="1" dirty="0">
                <a:solidFill>
                  <a:schemeClr val="tx2"/>
                </a:solidFill>
              </a:rPr>
              <a:t>27 εκ €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Απόκτηση </a:t>
            </a:r>
            <a:r>
              <a:rPr lang="el-GR" dirty="0">
                <a:solidFill>
                  <a:schemeClr val="tx2"/>
                </a:solidFill>
              </a:rPr>
              <a:t>ακαδημαϊκής διδακτικής εμπειρίας από κατόχους διδακτορικού (</a:t>
            </a:r>
            <a:r>
              <a:rPr lang="el-GR" b="1" dirty="0">
                <a:solidFill>
                  <a:schemeClr val="tx2"/>
                </a:solidFill>
              </a:rPr>
              <a:t>42 εκ €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endParaRPr lang="el-GR" dirty="0">
              <a:solidFill>
                <a:schemeClr val="tx2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Συμφωνία </a:t>
            </a:r>
            <a:r>
              <a:rPr lang="el-GR" dirty="0">
                <a:solidFill>
                  <a:schemeClr val="tx2"/>
                </a:solidFill>
              </a:rPr>
              <a:t>για χρηματοδότηση της έρευνας </a:t>
            </a:r>
            <a:r>
              <a:rPr lang="el-GR" dirty="0" smtClean="0">
                <a:solidFill>
                  <a:schemeClr val="tx2"/>
                </a:solidFill>
              </a:rPr>
              <a:t>από </a:t>
            </a:r>
            <a:r>
              <a:rPr lang="el-GR" dirty="0">
                <a:solidFill>
                  <a:schemeClr val="tx2"/>
                </a:solidFill>
              </a:rPr>
              <a:t>την Ευρωπαϊκή Τράπεζα Επενδύσεων </a:t>
            </a:r>
            <a:r>
              <a:rPr lang="el-GR" dirty="0" smtClean="0">
                <a:solidFill>
                  <a:schemeClr val="tx2"/>
                </a:solidFill>
              </a:rPr>
              <a:t>(</a:t>
            </a:r>
            <a:r>
              <a:rPr lang="el-GR" b="1" dirty="0" smtClean="0">
                <a:solidFill>
                  <a:schemeClr val="tx2"/>
                </a:solidFill>
              </a:rPr>
              <a:t>180 </a:t>
            </a:r>
            <a:r>
              <a:rPr lang="el-GR" b="1" dirty="0">
                <a:solidFill>
                  <a:schemeClr val="tx2"/>
                </a:solidFill>
              </a:rPr>
              <a:t>εκ </a:t>
            </a:r>
            <a:r>
              <a:rPr lang="el-GR" b="1" dirty="0" smtClean="0">
                <a:solidFill>
                  <a:schemeClr val="tx2"/>
                </a:solidFill>
              </a:rPr>
              <a:t>€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endParaRPr lang="el-GR" dirty="0">
              <a:solidFill>
                <a:schemeClr val="tx2"/>
              </a:solidFill>
            </a:endParaRPr>
          </a:p>
          <a:p>
            <a:pPr algn="just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" name="Θέση υποσέλιδου 2"/>
          <p:cNvSpPr txBox="1">
            <a:spLocks/>
          </p:cNvSpPr>
          <p:nvPr/>
        </p:nvSpPr>
        <p:spPr>
          <a:xfrm>
            <a:off x="251520" y="6356350"/>
            <a:ext cx="8712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78281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l-GR" dirty="0" smtClean="0">
                <a:solidFill>
                  <a:schemeClr val="tx2"/>
                </a:solidFill>
              </a:rPr>
              <a:t>Σύνδεση έρευνας – επιχειρηματικότητας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0" y="765888"/>
            <a:ext cx="413995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l-GR" b="1" dirty="0" smtClean="0">
                <a:solidFill>
                  <a:schemeClr val="tx2"/>
                </a:solidFill>
              </a:rPr>
              <a:t>Τομείς παρέμβασης</a:t>
            </a:r>
          </a:p>
          <a:p>
            <a:pPr fontAlgn="base">
              <a:lnSpc>
                <a:spcPct val="20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Ανάπτυξη </a:t>
            </a:r>
            <a:r>
              <a:rPr lang="el-GR" dirty="0">
                <a:solidFill>
                  <a:schemeClr val="tx2"/>
                </a:solidFill>
              </a:rPr>
              <a:t>ερευνητικών </a:t>
            </a:r>
            <a:r>
              <a:rPr lang="el-GR" dirty="0" smtClean="0">
                <a:solidFill>
                  <a:schemeClr val="tx2"/>
                </a:solidFill>
              </a:rPr>
              <a:t>δραστηριοτήτων από επιχειρήσεις</a:t>
            </a:r>
            <a:endParaRPr lang="en-US" dirty="0" smtClean="0">
              <a:solidFill>
                <a:schemeClr val="tx2"/>
              </a:solidFill>
            </a:endParaRPr>
          </a:p>
          <a:p>
            <a:pPr lvl="0" fontAlgn="base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Συνεργασία επιχειρήσεων </a:t>
            </a:r>
            <a:r>
              <a:rPr lang="el-GR" dirty="0">
                <a:solidFill>
                  <a:schemeClr val="tx2"/>
                </a:solidFill>
              </a:rPr>
              <a:t>με ερευνητικούς </a:t>
            </a:r>
            <a:r>
              <a:rPr lang="el-GR" dirty="0" smtClean="0">
                <a:solidFill>
                  <a:schemeClr val="tx2"/>
                </a:solidFill>
              </a:rPr>
              <a:t>φορείς</a:t>
            </a:r>
            <a:endParaRPr lang="en-US" dirty="0" smtClean="0">
              <a:solidFill>
                <a:schemeClr val="tx2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Δημιουργία </a:t>
            </a:r>
            <a:r>
              <a:rPr lang="el-GR" dirty="0">
                <a:solidFill>
                  <a:schemeClr val="tx2"/>
                </a:solidFill>
              </a:rPr>
              <a:t>επιχειρήσεων από ομάδες </a:t>
            </a:r>
            <a:r>
              <a:rPr lang="el-GR" dirty="0" smtClean="0">
                <a:solidFill>
                  <a:schemeClr val="tx2"/>
                </a:solidFill>
              </a:rPr>
              <a:t>ερευνητών / ερευνητριών</a:t>
            </a:r>
          </a:p>
          <a:p>
            <a:pPr fontAlgn="base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Βελτίωση </a:t>
            </a:r>
            <a:r>
              <a:rPr lang="el-GR" dirty="0">
                <a:solidFill>
                  <a:schemeClr val="tx2"/>
                </a:solidFill>
              </a:rPr>
              <a:t>ερευνητικών υποδομών</a:t>
            </a:r>
            <a:endParaRPr lang="en-US" dirty="0">
              <a:solidFill>
                <a:schemeClr val="tx2"/>
              </a:solidFill>
            </a:endParaRPr>
          </a:p>
          <a:p>
            <a:pPr lvl="0" fontAlgn="base">
              <a:lnSpc>
                <a:spcPct val="150000"/>
              </a:lnSpc>
            </a:pPr>
            <a:endParaRPr lang="el-GR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3613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l-GR" dirty="0" smtClean="0">
                <a:solidFill>
                  <a:schemeClr val="tx2"/>
                </a:solidFill>
              </a:rPr>
              <a:t>Σύνδεση έρευνας – επιχειρηματικότητας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0" y="765888"/>
            <a:ext cx="413995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b="1" dirty="0">
                <a:solidFill>
                  <a:schemeClr val="tx2"/>
                </a:solidFill>
              </a:rPr>
              <a:t>1 δις € </a:t>
            </a:r>
            <a:r>
              <a:rPr lang="el-GR" b="1" dirty="0" smtClean="0">
                <a:solidFill>
                  <a:schemeClr val="tx2"/>
                </a:solidFill>
              </a:rPr>
              <a:t>δεσμευμένοι πόροι στο ΕΣΠΑ 2014-2020 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l-GR" dirty="0" smtClean="0">
                <a:solidFill>
                  <a:schemeClr val="tx2"/>
                </a:solidFill>
              </a:rPr>
              <a:t>Πρωτοβουλίες και συνεργασίες για </a:t>
            </a:r>
            <a:r>
              <a:rPr lang="el-GR" dirty="0">
                <a:solidFill>
                  <a:schemeClr val="tx2"/>
                </a:solidFill>
              </a:rPr>
              <a:t>την ανάπτυξη καινοτόμου επιχειρηματικότητας </a:t>
            </a:r>
            <a:r>
              <a:rPr lang="el-GR" dirty="0" smtClean="0">
                <a:solidFill>
                  <a:schemeClr val="tx2"/>
                </a:solidFill>
              </a:rPr>
              <a:t>(</a:t>
            </a:r>
            <a:r>
              <a:rPr lang="el-GR" dirty="0">
                <a:solidFill>
                  <a:schemeClr val="tx2"/>
                </a:solidFill>
              </a:rPr>
              <a:t>στρατηγική RIS3) </a:t>
            </a:r>
            <a:r>
              <a:rPr lang="el-GR" b="1" dirty="0">
                <a:solidFill>
                  <a:schemeClr val="tx2"/>
                </a:solidFill>
              </a:rPr>
              <a:t>848,67 εκ </a:t>
            </a:r>
            <a:r>
              <a:rPr lang="el-GR" b="1" dirty="0" smtClean="0">
                <a:solidFill>
                  <a:schemeClr val="tx2"/>
                </a:solidFill>
              </a:rPr>
              <a:t>€</a:t>
            </a:r>
          </a:p>
          <a:p>
            <a:pPr lvl="0" fontAlgn="base">
              <a:lnSpc>
                <a:spcPct val="200000"/>
              </a:lnSpc>
            </a:pPr>
            <a:r>
              <a:rPr lang="el-GR" dirty="0" smtClean="0">
                <a:solidFill>
                  <a:schemeClr val="tx2"/>
                </a:solidFill>
              </a:rPr>
              <a:t>Υποδομές  </a:t>
            </a:r>
            <a:r>
              <a:rPr lang="el-GR" dirty="0">
                <a:solidFill>
                  <a:schemeClr val="tx2"/>
                </a:solidFill>
              </a:rPr>
              <a:t>έρευνας και καινοτομίας </a:t>
            </a:r>
            <a:r>
              <a:rPr lang="el-GR" b="1" dirty="0" smtClean="0">
                <a:solidFill>
                  <a:schemeClr val="tx2"/>
                </a:solidFill>
              </a:rPr>
              <a:t>203,94 </a:t>
            </a:r>
            <a:r>
              <a:rPr lang="el-GR" b="1" dirty="0">
                <a:solidFill>
                  <a:schemeClr val="tx2"/>
                </a:solidFill>
              </a:rPr>
              <a:t>εκ €</a:t>
            </a:r>
            <a:endParaRPr lang="el-GR" dirty="0">
              <a:solidFill>
                <a:schemeClr val="tx2"/>
              </a:solidFill>
            </a:endParaRPr>
          </a:p>
          <a:p>
            <a:pPr algn="just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Έρευνα και καινοτόμος επιχειρηματικότητα: Η νέα προσέγγιση και το ΕΣΠΑ 2014 - 2020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88506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643</Words>
  <Application>Microsoft Office PowerPoint</Application>
  <PresentationFormat>On-screen Show (4:3)</PresentationFormat>
  <Paragraphs>77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Έρευνα και καινοτόμος επιχειρηματικότητα: Η νέα προσέγγιση και το ΕΣΠΑ 2014-2020  </vt:lpstr>
      <vt:lpstr>ΕΣΠΑ 2014 - 2020</vt:lpstr>
      <vt:lpstr>ΕΣΠΑ 2014 - 2020</vt:lpstr>
      <vt:lpstr>Πλέγμα δράσεων για ανάσχεση brain drain </vt:lpstr>
      <vt:lpstr>Ενίσχυση της επιχειρηματικότητας</vt:lpstr>
      <vt:lpstr>Ενίσχυση της επιχειρηματικότητας</vt:lpstr>
      <vt:lpstr>Ενίσχυση της έρευνας</vt:lpstr>
      <vt:lpstr>Σύνδεση έρευνας – επιχειρηματικότητας</vt:lpstr>
      <vt:lpstr>Σύνδεση έρευνας – επιχειρηματικότητας</vt:lpstr>
      <vt:lpstr>Σύνδεση έρευνας – επιχειρηματικότητας</vt:lpstr>
      <vt:lpstr>Σύνδεση έρευνας – επιχειρηματικότητας</vt:lpstr>
      <vt:lpstr>Αναπτυξιακός Νόμος</vt:lpstr>
      <vt:lpstr>Fund of Funds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NewUser4</dc:creator>
  <cp:lastModifiedBy>ΣΤΑΥΡΙΝΑΔΗ ΧΡΙΣΤΙΝΑ</cp:lastModifiedBy>
  <cp:revision>41</cp:revision>
  <dcterms:created xsi:type="dcterms:W3CDTF">2016-09-09T11:42:04Z</dcterms:created>
  <dcterms:modified xsi:type="dcterms:W3CDTF">2016-09-15T13:37:58Z</dcterms:modified>
</cp:coreProperties>
</file>